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94" r:id="rId3"/>
    <p:sldId id="303" r:id="rId4"/>
    <p:sldId id="299" r:id="rId5"/>
    <p:sldId id="304" r:id="rId6"/>
    <p:sldId id="296" r:id="rId7"/>
    <p:sldId id="297" r:id="rId8"/>
    <p:sldId id="305" r:id="rId9"/>
    <p:sldId id="306" r:id="rId10"/>
    <p:sldId id="307" r:id="rId11"/>
    <p:sldId id="308" r:id="rId12"/>
    <p:sldId id="311" r:id="rId13"/>
    <p:sldId id="312" r:id="rId14"/>
    <p:sldId id="300" r:id="rId15"/>
    <p:sldId id="31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8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66" d="100"/>
          <a:sy n="66" d="100"/>
        </p:scale>
        <p:origin x="-636" y="-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310D-0087-4FF7-95B3-3FA504C4AE23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B0BF-341B-4BCF-905F-72DD5C1C4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5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9909-B6C6-4544-A25C-1606D1F3A28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9E58-CC1D-4D1E-A9F3-22832AF2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C03B4-B21B-4DD2-ABA7-A14FFA58A77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924A-7BFF-4905-B031-F33875F23C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B2E-EB75-4C87-9883-51863D5A5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0263-73C3-454E-9F21-836FD2FF9A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ABA-FA5A-4944-940C-A8188472EE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9FD-5F20-498F-BFF1-DB83567B6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48F1-1100-49AA-8C55-8E5014CA4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5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2598-C5ED-4528-9056-49C35A5F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28-C5C7-4B60-B17A-B22C62CD71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6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9AD3-892C-4C65-BAE8-BFC7E526F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5D19-AF58-43B0-8B79-A99A238AC3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62B9-F1D8-449F-9FC6-F52FCC325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7F5-858E-4E7B-8B08-27FEE6681E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0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B962-A47C-4BEB-95AC-027BCAA18A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E9A0-85AD-4505-B83A-02C4E308E7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0B38-B4C1-4A49-8FDA-76B1087917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3057-643D-461D-953C-DA18A034B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5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C75-28AA-4E63-9614-F81AFEB99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8DC-6400-4DEE-9791-C00267FF7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0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4982-9A40-46D5-9321-D11E2C77E2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CCC-AFA9-4FDA-8B62-FC5E18386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594B-4F16-46CA-9A34-FEB316613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CE15-23C1-4D20-8AF6-D1309CBA7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EE67E-BC8A-4832-8C6F-62AEF71DC4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472C7-F08E-4ADF-ADF4-B65F1AD3C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0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7" indent="-3428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018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600" dirty="0" smtClean="0"/>
              <a:t/>
            </a:r>
            <a:br>
              <a:rPr lang="ru-RU" altLang="ru-RU" sz="2600" dirty="0" smtClean="0"/>
            </a:b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Министерство образования и науки Республики Татарстан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91264" cy="54006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marL="0" marR="179705" indent="0" algn="ctr">
              <a:spcAft>
                <a:spcPts val="0"/>
              </a:spcAft>
              <a:buNone/>
            </a:pPr>
            <a:endParaRPr lang="ru-RU" sz="5400" dirty="0">
              <a:latin typeface="Times New Roman"/>
              <a:ea typeface="Times New Roman"/>
            </a:endParaRPr>
          </a:p>
          <a:p>
            <a:pPr marL="0" marR="179705" indent="0" algn="ctr">
              <a:spcAft>
                <a:spcPts val="0"/>
              </a:spcAft>
              <a:buNone/>
            </a:pPr>
            <a:r>
              <a:rPr lang="ru-RU" sz="5400" b="1" spc="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Новогодние мероприятия </a:t>
            </a:r>
            <a:endParaRPr lang="ru-RU" altLang="ru-RU" sz="5400" b="1" kern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2600" b="1" kern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0" lvl="8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Л.О. Сулима,</a:t>
            </a:r>
          </a:p>
          <a:p>
            <a:pPr marL="3657600" lvl="8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министра </a:t>
            </a:r>
          </a:p>
          <a:p>
            <a:pPr marL="3657600" lvl="8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 и науки </a:t>
            </a:r>
          </a:p>
          <a:p>
            <a:pPr marL="3657600" lvl="8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6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Татарстан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ru-RU" sz="2600" b="1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ru-RU" sz="4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4400" b="1" kern="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0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9888"/>
            <a:ext cx="6588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8"/>
            <a:ext cx="658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муниципалитетах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79512" y="1621437"/>
            <a:ext cx="2520280" cy="315171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Учебно-тренировочные сборы по подготовке к региональным этапам олимпиад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1719365"/>
            <a:ext cx="2520280" cy="314979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Учебно-тренировочные сборы по подготовке к ЕГЭ и ОГЭ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altspu.ru/uploads/posts/2016-04/1459932379_v-velikom-novgorode-startuet-vserossijskaya-olimpiada-shkolnik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82" y="2444718"/>
            <a:ext cx="3269602" cy="29044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1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8015287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План-график спортивно-массовых мероприятий среди обучающихся общеобразовательных организаций  </a:t>
            </a:r>
            <a:endParaRPr lang="ru-RU" sz="2700" b="1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786188" y="3429000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52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2773 h 288925"/>
              <a:gd name="T6" fmla="*/ 8370888 w 8370888"/>
              <a:gd name="T7" fmla="*/ 916627 h 288925"/>
              <a:gd name="T8" fmla="*/ 8370888 w 8370888"/>
              <a:gd name="T9" fmla="*/ 916627 h 288925"/>
              <a:gd name="T10" fmla="*/ 48155 w 8370888"/>
              <a:gd name="T11" fmla="*/ 916627 h 288925"/>
              <a:gd name="T12" fmla="*/ 0 w 8370888"/>
              <a:gd name="T13" fmla="*/ 763852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FFFFFF"/>
                </a:solidFill>
                <a:ea typeface="+mn-ea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1525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701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0946"/>
              </p:ext>
            </p:extLst>
          </p:nvPr>
        </p:nvGraphicFramePr>
        <p:xfrm>
          <a:off x="971600" y="1556792"/>
          <a:ext cx="7560839" cy="4428788"/>
        </p:xfrm>
        <a:graphic>
          <a:graphicData uri="http://schemas.openxmlformats.org/drawingml/2006/table">
            <a:tbl>
              <a:tblPr/>
              <a:tblGrid>
                <a:gridCol w="3425043"/>
                <a:gridCol w="2067898"/>
                <a:gridCol w="2067898"/>
              </a:tblGrid>
              <a:tr h="57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Мероприятия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Зональный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Финальный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77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Чемпионат школьной баскетбольной лиги "КЭС-БАСКЕТ"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 3 по 22 декабря 2016г.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24-26 февраля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92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Соревнования по мини-футболу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«Мини-футбол в школу»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 26 декабря 2016г.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по 5 января 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28-29 января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16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Республиканский этап Всероссийских спортивных </a:t>
                      </a: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состязаний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школьников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«Президентские состязания»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28-30 апреля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23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Республиканский этап Всероссийских спортивных игр школьников «Президентские спортивные игры»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12-14 мая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 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01675" y="429419"/>
            <a:ext cx="819080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Зональные соревнования по мини-футболу среди команд общеобразовательных организаций Республики Татарстан в рамках Общероссийского проекта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«Мини-футбол в школу» 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123232"/>
            <a:ext cx="8280921" cy="237733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26.12. – 27.12.2016 г. - Менделеевский муниципальный район;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26.12. – 27.12.2016 г. -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Азнакаевский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муниципальный район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29.12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30.12.2016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г. -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Буинский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муниципальный район;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04.01. – 05.01.2017 г. – Рыбно-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Слободский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муниципальный район;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04.01.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–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05.01.2017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г. -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Арский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муниципальный район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708400" y="5157192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52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2773 h 288925"/>
              <a:gd name="T6" fmla="*/ 8370888 w 8370888"/>
              <a:gd name="T7" fmla="*/ 916627 h 288925"/>
              <a:gd name="T8" fmla="*/ 8370888 w 8370888"/>
              <a:gd name="T9" fmla="*/ 916627 h 288925"/>
              <a:gd name="T10" fmla="*/ 48155 w 8370888"/>
              <a:gd name="T11" fmla="*/ 916627 h 288925"/>
              <a:gd name="T12" fmla="*/ 0 w 8370888"/>
              <a:gd name="T13" fmla="*/ 763852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FFFFFF"/>
                </a:solidFill>
                <a:ea typeface="+mn-ea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1525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701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 descr="C:\Users\User\Desktop\0_b1679_f7f955d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9080"/>
            <a:ext cx="2528284" cy="1741487"/>
          </a:xfrm>
          <a:prstGeom prst="rect">
            <a:avLst/>
          </a:prstGeom>
          <a:noFill/>
        </p:spPr>
      </p:pic>
      <p:pic>
        <p:nvPicPr>
          <p:cNvPr id="16" name="Picture 3" descr="C:\Users\User\Desktop\DSC04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981" y="4149080"/>
            <a:ext cx="2643206" cy="1753609"/>
          </a:xfrm>
          <a:prstGeom prst="rect">
            <a:avLst/>
          </a:prstGeom>
          <a:noFill/>
        </p:spPr>
      </p:pic>
      <p:pic>
        <p:nvPicPr>
          <p:cNvPr id="17" name="Picture 4" descr="C:\Users\User\Desktop\fa3f4254-d939-4ea3-a081-1257b5d361c8_800x60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888" y="4143359"/>
            <a:ext cx="2500330" cy="176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145788"/>
              </p:ext>
            </p:extLst>
          </p:nvPr>
        </p:nvGraphicFramePr>
        <p:xfrm>
          <a:off x="-1015" y="1340768"/>
          <a:ext cx="9145015" cy="406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528392"/>
                <a:gridCol w="4032447"/>
              </a:tblGrid>
              <a:tr h="13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Дата  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мероприятия 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проведения 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263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26.12.-29.12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Новогодняя сказка «Новый год стучится в дверь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 (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1-4 классы)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Коррекционные школы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19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26.12.-29.12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Новогодний бал –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маскарад (5-9 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классы)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Коррекционные школы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19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26.12.-28.12.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кадетский фестиваль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Центр «Патриот»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325" y="116632"/>
            <a:ext cx="88569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График мероприятий в период зимних каникул, курируемых управлением общего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" y="274639"/>
            <a:ext cx="9144001" cy="63341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altLang="ru-RU" sz="4000" dirty="0" smtClean="0">
              <a:solidFill>
                <a:srgbClr val="060696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B9D64-19EC-43DF-81D8-CCFB6B4E50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915816" y="404664"/>
            <a:ext cx="6228183" cy="57606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60696"/>
                </a:solidFill>
              </a:rPr>
              <a:t>Новогодние </a:t>
            </a:r>
            <a:r>
              <a:rPr lang="ru-RU" sz="2400" b="1" dirty="0" smtClean="0">
                <a:solidFill>
                  <a:srgbClr val="060696"/>
                </a:solidFill>
              </a:rPr>
              <a:t>мероприятия</a:t>
            </a:r>
          </a:p>
          <a:p>
            <a:pPr marL="45720" indent="0" algn="just">
              <a:buNone/>
            </a:pPr>
            <a:r>
              <a:rPr lang="ru-RU" dirty="0" smtClean="0"/>
              <a:t>26 </a:t>
            </a:r>
            <a:r>
              <a:rPr lang="ru-RU" dirty="0" smtClean="0"/>
              <a:t>декабря – Общероссийская новогодняя елка в Государственном Кремлевском дворце</a:t>
            </a:r>
          </a:p>
          <a:p>
            <a:pPr marL="45720" indent="0" algn="just">
              <a:buNone/>
            </a:pPr>
            <a:r>
              <a:rPr lang="ru-RU" dirty="0" smtClean="0"/>
              <a:t>28 декабря – Новогодняя елка полномочного представителя Президента Российской Федерации в Приволжском федеральном округе в </a:t>
            </a:r>
            <a:r>
              <a:rPr lang="ru-RU" dirty="0" err="1" smtClean="0"/>
              <a:t>г.Нижний</a:t>
            </a:r>
            <a:r>
              <a:rPr lang="ru-RU" dirty="0" smtClean="0"/>
              <a:t> Новгород с участие воспитанников Татарстанского кадетского корпуса</a:t>
            </a:r>
          </a:p>
          <a:p>
            <a:pPr marL="45720" indent="0" algn="just">
              <a:buNone/>
            </a:pPr>
            <a:r>
              <a:rPr lang="ru-RU" dirty="0" smtClean="0"/>
              <a:t>3-8 января – новогодние праздники в </a:t>
            </a:r>
            <a:r>
              <a:rPr lang="ru-RU" dirty="0" err="1" smtClean="0"/>
              <a:t>г.Москва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Участники: дети-сироты, воспитанники детских домов и школ-интернатов, отличники учебы, кадеты, победители олимпиад, конкурсов, соревнований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8510587" cy="8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оркина\Desktop\e10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380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Профильная смена </a:t>
            </a:r>
            <a:r>
              <a:rPr lang="ru-RU" sz="2400" b="1" dirty="0" smtClean="0">
                <a:solidFill>
                  <a:schemeClr val="accent6"/>
                </a:solidFill>
              </a:rPr>
              <a:t>«Союз наследники Татарстана»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48478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 </a:t>
            </a:r>
            <a:r>
              <a:rPr lang="ru-RU" sz="2400" dirty="0" smtClean="0"/>
              <a:t>24-26 декабря  2016 года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РДООЦ </a:t>
            </a:r>
            <a:r>
              <a:rPr lang="ru-RU" sz="2400" dirty="0"/>
              <a:t>«Костер»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(170 чел)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4962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7" y="3300048"/>
            <a:ext cx="44989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4624"/>
            <a:ext cx="8712968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2245" y="206084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8" name="Picture 4" descr="C:\Users\Соркина\Desktop\Приложение 04_Банер_ТЕЛЕШ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2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Зимние пришкольные лагеря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6369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30 муниципальных районах  </a:t>
            </a:r>
          </a:p>
          <a:p>
            <a:pPr algn="ctr"/>
            <a:r>
              <a:rPr lang="ru-RU" sz="2400" dirty="0" smtClean="0"/>
              <a:t>367 пришкольных лагерей – 13 232 чел.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11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9322039"/>
              </p:ext>
            </p:extLst>
          </p:nvPr>
        </p:nvGraphicFramePr>
        <p:xfrm>
          <a:off x="27235" y="863017"/>
          <a:ext cx="9009261" cy="5446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693"/>
                <a:gridCol w="2592288"/>
                <a:gridCol w="2520280"/>
              </a:tblGrid>
              <a:tr h="394437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Территория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Зимние  каникулы 2016-2017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пришкольных лагерей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Агрызский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Азнакаевский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Актанышский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Алькеевский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Альметьевский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1133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Апастовский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Арский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Атнинский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Бавлинский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Балтасинский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Бугульминский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Верхнеуслонский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Высокогорский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Елабужский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63" y="140321"/>
            <a:ext cx="8338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работе пришкольных лагерей в период зимних каникул 2016-2017 учебного  года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63" y="140321"/>
            <a:ext cx="8338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работе пришкольных лагерей в период зимних каникул 2016-2017 учебного  года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6573927"/>
              </p:ext>
            </p:extLst>
          </p:nvPr>
        </p:nvGraphicFramePr>
        <p:xfrm>
          <a:off x="122163" y="810890"/>
          <a:ext cx="9144000" cy="577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2882"/>
                <a:gridCol w="2560559"/>
                <a:gridCol w="2560559"/>
              </a:tblGrid>
              <a:tr h="237811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Территория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Зимние  каникулы 2016-2017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Количество пришкольных лагерей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Количество детей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Зеленодольский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16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855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Кайбицкий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К. Устьинский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Кукморский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315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Лаишевский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Лениногорский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Мамадышский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Мензелинский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9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365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Муслюмовский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Нижнекамский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1535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Новошешминский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17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Пестречинский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Сабинский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20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Сармановский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8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345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Спасский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Чистопольский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575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Ютазинский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итого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367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13 232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77983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одаренными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оздоровительного образовательного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«Дуслык»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9592" y="170081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8246F"/>
                </a:solidFill>
              </a:rPr>
              <a:t>Учебно-тренировочные сборы</a:t>
            </a:r>
            <a:endParaRPr lang="ru-RU" sz="2400" b="1" dirty="0">
              <a:solidFill>
                <a:srgbClr val="A8246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18660"/>
              </p:ext>
            </p:extLst>
          </p:nvPr>
        </p:nvGraphicFramePr>
        <p:xfrm>
          <a:off x="4684464" y="2072830"/>
          <a:ext cx="4064000" cy="376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636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проведения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26.12 – 29.12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Химия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03.01</a:t>
                      </a:r>
                      <a:r>
                        <a:rPr lang="ru-RU" sz="24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 – 06.01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ОБЖ заезд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1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07.01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ОБЖ заезд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2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62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04.01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Информатика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Право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 descr="http://mon.tatarstan.ru/file/photoreport/print_1607347_1666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508"/>
            <a:ext cx="1900554" cy="16877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81687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B0F0"/>
                </a:solidFill>
              </a:rPr>
              <a:t>Олимпиада по математике, информатике для младших школьников (</a:t>
            </a:r>
            <a:r>
              <a:rPr lang="ru-RU" b="1" dirty="0">
                <a:solidFill>
                  <a:srgbClr val="A8246F"/>
                </a:solidFill>
              </a:rPr>
              <a:t>25.12 – 26.12</a:t>
            </a:r>
            <a:r>
              <a:rPr lang="ru-RU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16" name="Picture 9" descr="http://mon.tatarstan.ru/file/photoreport/print_1607347_1666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8" y="3044289"/>
            <a:ext cx="2012156" cy="18248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0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выпускниками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1520" y="1508789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«ЕГЭ без двоек», «ОГЭ без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воек»</a:t>
            </a:r>
            <a:endParaRPr lang="ru-RU" sz="3200" b="1" dirty="0">
              <a:solidFill>
                <a:srgbClr val="0070C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«ЕГЭ на 5+», «ОГЭ на 5+»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Тренировочные тести-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70C0"/>
                </a:solidFill>
              </a:rPr>
              <a:t>р</a:t>
            </a:r>
            <a:r>
              <a:rPr lang="ru-RU" sz="2800" b="1" dirty="0" err="1" smtClean="0">
                <a:solidFill>
                  <a:srgbClr val="0070C0"/>
                </a:solidFill>
              </a:rPr>
              <a:t>ования</a:t>
            </a:r>
            <a:r>
              <a:rPr lang="ru-RU" sz="2800" b="1" dirty="0" smtClean="0">
                <a:solidFill>
                  <a:srgbClr val="0070C0"/>
                </a:solidFill>
              </a:rPr>
              <a:t> по предметам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ЕГЭ, ОГЭ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smtClean="0">
                <a:solidFill>
                  <a:srgbClr val="A8246F"/>
                </a:solidFill>
              </a:rPr>
              <a:t>по заявкам</a:t>
            </a:r>
            <a:r>
              <a:rPr lang="ru-RU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kirov-portal.ru/upload/iblock/051/051e7f7096a62bd5c5d81d922630b8d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33" y="2428636"/>
            <a:ext cx="3933723" cy="34966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6466" y="644693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A8246F"/>
                </a:solidFill>
              </a:rPr>
              <a:t>Проекты </a:t>
            </a:r>
          </a:p>
        </p:txBody>
      </p:sp>
    </p:spTree>
    <p:extLst>
      <p:ext uri="{BB962C8B-B14F-4D97-AF65-F5344CB8AC3E}">
        <p14:creationId xmlns:p14="http://schemas.microsoft.com/office/powerpoint/2010/main" val="372778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учителями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39978"/>
              </p:ext>
            </p:extLst>
          </p:nvPr>
        </p:nvGraphicFramePr>
        <p:xfrm>
          <a:off x="155479" y="1052736"/>
          <a:ext cx="5136602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79"/>
                <a:gridCol w="3724623"/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проведения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алгебре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геометрии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логике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физике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s://perm.hse.ru/data/2014/11/03/1102401293/IMG_3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3"/>
            <a:ext cx="3456384" cy="26729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7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620</Words>
  <Application>Microsoft Office PowerPoint</Application>
  <PresentationFormat>Экран (4:3)</PresentationFormat>
  <Paragraphs>226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Тема Office</vt:lpstr>
      <vt:lpstr> Министерство образования и науки Республики Татарстан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одаренными детьми  на базе оздоровительного образовательного  центра «Дуслык» </vt:lpstr>
      <vt:lpstr>Работа с выпускниками</vt:lpstr>
      <vt:lpstr>Работа с учителями</vt:lpstr>
      <vt:lpstr>Работа в муниципалитетах</vt:lpstr>
      <vt:lpstr> План-график спортивно-массовых мероприятий среди обучающихся общеобразовательных организаций  </vt:lpstr>
      <vt:lpstr> Зональные соревнования по мини-футболу среди команд общеобразовательных организаций Республики Татарстан в рамках Общероссийского проекта  «Мини-футбол в школу»  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Совета  по приоритетному  национальному  проекту  «Образование»   в  Республике  Татарстан</dc:title>
  <dc:creator>Ескулова</dc:creator>
  <cp:lastModifiedBy>Соркина</cp:lastModifiedBy>
  <cp:revision>237</cp:revision>
  <cp:lastPrinted>2016-12-13T05:19:48Z</cp:lastPrinted>
  <dcterms:created xsi:type="dcterms:W3CDTF">2012-05-31T11:08:12Z</dcterms:created>
  <dcterms:modified xsi:type="dcterms:W3CDTF">2016-12-13T05:58:13Z</dcterms:modified>
</cp:coreProperties>
</file>